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  <p:sldMasterId id="2147483732" r:id="rId2"/>
  </p:sldMasterIdLst>
  <p:sldIdLst>
    <p:sldId id="256" r:id="rId3"/>
    <p:sldId id="257" r:id="rId4"/>
    <p:sldId id="258" r:id="rId5"/>
    <p:sldId id="260" r:id="rId6"/>
    <p:sldId id="262" r:id="rId7"/>
    <p:sldId id="264" r:id="rId8"/>
    <p:sldId id="265" r:id="rId9"/>
    <p:sldId id="266" r:id="rId10"/>
    <p:sldId id="267" r:id="rId11"/>
    <p:sldId id="269" r:id="rId12"/>
    <p:sldId id="271" r:id="rId13"/>
    <p:sldId id="272" r:id="rId14"/>
    <p:sldId id="273" r:id="rId15"/>
    <p:sldId id="274" r:id="rId16"/>
    <p:sldId id="275" r:id="rId17"/>
    <p:sldId id="276" r:id="rId18"/>
    <p:sldId id="277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10" Type="http://schemas.openxmlformats.org/officeDocument/2006/relationships/image" Target="../media/image25.svg"/><Relationship Id="rId4" Type="http://schemas.openxmlformats.org/officeDocument/2006/relationships/image" Target="../media/image19.svg"/><Relationship Id="rId9" Type="http://schemas.openxmlformats.org/officeDocument/2006/relationships/image" Target="../media/image24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10" Type="http://schemas.openxmlformats.org/officeDocument/2006/relationships/image" Target="../media/image25.svg"/><Relationship Id="rId4" Type="http://schemas.openxmlformats.org/officeDocument/2006/relationships/image" Target="../media/image19.svg"/><Relationship Id="rId9" Type="http://schemas.openxmlformats.org/officeDocument/2006/relationships/image" Target="../media/image2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8D20911-1411-412E-83DE-350AFFA58252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6841A09E-545B-4163-9829-87BB0F84E87F}">
      <dgm:prSet/>
      <dgm:spPr/>
      <dgm:t>
        <a:bodyPr/>
        <a:lstStyle/>
        <a:p>
          <a:r>
            <a:rPr lang="en-IN" b="1"/>
            <a:t>1. Linear Regression Model</a:t>
          </a:r>
          <a:endParaRPr lang="en-US"/>
        </a:p>
      </dgm:t>
    </dgm:pt>
    <dgm:pt modelId="{01769891-FC2E-4D61-BB20-4BBF73F66D1C}" type="parTrans" cxnId="{37C53EBD-2651-4483-ADC7-5B302B4860CF}">
      <dgm:prSet/>
      <dgm:spPr/>
      <dgm:t>
        <a:bodyPr/>
        <a:lstStyle/>
        <a:p>
          <a:endParaRPr lang="en-US"/>
        </a:p>
      </dgm:t>
    </dgm:pt>
    <dgm:pt modelId="{7D252F11-9387-458A-B452-73AD81F0A791}" type="sibTrans" cxnId="{37C53EBD-2651-4483-ADC7-5B302B4860CF}">
      <dgm:prSet/>
      <dgm:spPr/>
      <dgm:t>
        <a:bodyPr/>
        <a:lstStyle/>
        <a:p>
          <a:endParaRPr lang="en-US"/>
        </a:p>
      </dgm:t>
    </dgm:pt>
    <dgm:pt modelId="{9264831A-8B3D-4159-809D-CA04990597CE}">
      <dgm:prSet/>
      <dgm:spPr/>
      <dgm:t>
        <a:bodyPr/>
        <a:lstStyle/>
        <a:p>
          <a:r>
            <a:rPr lang="en-IN" b="1"/>
            <a:t>2. Decision Tree Regressor Model</a:t>
          </a:r>
          <a:endParaRPr lang="en-US"/>
        </a:p>
      </dgm:t>
    </dgm:pt>
    <dgm:pt modelId="{5EBA636F-C08A-476F-9537-287A43B02C48}" type="parTrans" cxnId="{0B89489F-E12D-477F-838D-672EBCCF030B}">
      <dgm:prSet/>
      <dgm:spPr/>
      <dgm:t>
        <a:bodyPr/>
        <a:lstStyle/>
        <a:p>
          <a:endParaRPr lang="en-US"/>
        </a:p>
      </dgm:t>
    </dgm:pt>
    <dgm:pt modelId="{1313D888-1EAE-4761-96E5-4AC5ECE396E4}" type="sibTrans" cxnId="{0B89489F-E12D-477F-838D-672EBCCF030B}">
      <dgm:prSet/>
      <dgm:spPr/>
      <dgm:t>
        <a:bodyPr/>
        <a:lstStyle/>
        <a:p>
          <a:endParaRPr lang="en-US"/>
        </a:p>
      </dgm:t>
    </dgm:pt>
    <dgm:pt modelId="{5B0C3071-6EFC-483B-A24E-81E310E7E28C}">
      <dgm:prSet/>
      <dgm:spPr/>
      <dgm:t>
        <a:bodyPr/>
        <a:lstStyle/>
        <a:p>
          <a:r>
            <a:rPr lang="en-IN" b="1"/>
            <a:t>3. Random Forest Regressor Model</a:t>
          </a:r>
          <a:endParaRPr lang="en-US"/>
        </a:p>
      </dgm:t>
    </dgm:pt>
    <dgm:pt modelId="{77907A02-A85D-48E6-9AEE-27FEF33C8C24}" type="parTrans" cxnId="{42E7FEFB-F3AF-4FD7-88F1-407860DE8E50}">
      <dgm:prSet/>
      <dgm:spPr/>
      <dgm:t>
        <a:bodyPr/>
        <a:lstStyle/>
        <a:p>
          <a:endParaRPr lang="en-US"/>
        </a:p>
      </dgm:t>
    </dgm:pt>
    <dgm:pt modelId="{6C733A2B-65CD-4A8A-9D6E-364FD762AD55}" type="sibTrans" cxnId="{42E7FEFB-F3AF-4FD7-88F1-407860DE8E50}">
      <dgm:prSet/>
      <dgm:spPr/>
      <dgm:t>
        <a:bodyPr/>
        <a:lstStyle/>
        <a:p>
          <a:endParaRPr lang="en-US"/>
        </a:p>
      </dgm:t>
    </dgm:pt>
    <dgm:pt modelId="{58415B73-E2BB-4BE0-9C97-096C2FA1DEF5}">
      <dgm:prSet/>
      <dgm:spPr/>
      <dgm:t>
        <a:bodyPr/>
        <a:lstStyle/>
        <a:p>
          <a:r>
            <a:rPr lang="en-IN" b="1"/>
            <a:t>4. AdaBoost Regressor Model</a:t>
          </a:r>
          <a:endParaRPr lang="en-US"/>
        </a:p>
      </dgm:t>
    </dgm:pt>
    <dgm:pt modelId="{D7072637-972E-4225-9F9A-901A075E2255}" type="parTrans" cxnId="{62B1AEF2-4C1B-4A46-BBB7-A4866BA13361}">
      <dgm:prSet/>
      <dgm:spPr/>
      <dgm:t>
        <a:bodyPr/>
        <a:lstStyle/>
        <a:p>
          <a:endParaRPr lang="en-US"/>
        </a:p>
      </dgm:t>
    </dgm:pt>
    <dgm:pt modelId="{537A9027-7C9C-4AF8-BC49-3A69850651CC}" type="sibTrans" cxnId="{62B1AEF2-4C1B-4A46-BBB7-A4866BA13361}">
      <dgm:prSet/>
      <dgm:spPr/>
      <dgm:t>
        <a:bodyPr/>
        <a:lstStyle/>
        <a:p>
          <a:endParaRPr lang="en-US"/>
        </a:p>
      </dgm:t>
    </dgm:pt>
    <dgm:pt modelId="{2C6A512B-7DA0-4B33-A029-DC10FE52C72D}">
      <dgm:prSet/>
      <dgm:spPr/>
      <dgm:t>
        <a:bodyPr/>
        <a:lstStyle/>
        <a:p>
          <a:r>
            <a:rPr lang="en-IN" b="1"/>
            <a:t>5. XGB Regressor Model</a:t>
          </a:r>
          <a:endParaRPr lang="en-US"/>
        </a:p>
      </dgm:t>
    </dgm:pt>
    <dgm:pt modelId="{B0A7F60C-1E05-477F-97AC-0BB3ABC2A33F}" type="parTrans" cxnId="{ABCB335A-5057-4F64-82A1-9A9AFAE06301}">
      <dgm:prSet/>
      <dgm:spPr/>
      <dgm:t>
        <a:bodyPr/>
        <a:lstStyle/>
        <a:p>
          <a:endParaRPr lang="en-US"/>
        </a:p>
      </dgm:t>
    </dgm:pt>
    <dgm:pt modelId="{D6C466DA-0000-48F9-8EED-EB3AD5DEB857}" type="sibTrans" cxnId="{ABCB335A-5057-4F64-82A1-9A9AFAE06301}">
      <dgm:prSet/>
      <dgm:spPr/>
      <dgm:t>
        <a:bodyPr/>
        <a:lstStyle/>
        <a:p>
          <a:endParaRPr lang="en-US"/>
        </a:p>
      </dgm:t>
    </dgm:pt>
    <dgm:pt modelId="{3F12B515-D334-4BFE-8E3B-A183426807EE}" type="pres">
      <dgm:prSet presAssocID="{48D20911-1411-412E-83DE-350AFFA58252}" presName="root" presStyleCnt="0">
        <dgm:presLayoutVars>
          <dgm:dir/>
          <dgm:resizeHandles val="exact"/>
        </dgm:presLayoutVars>
      </dgm:prSet>
      <dgm:spPr/>
    </dgm:pt>
    <dgm:pt modelId="{0B85C14A-0203-49B6-800B-060891F974CC}" type="pres">
      <dgm:prSet presAssocID="{6841A09E-545B-4163-9829-87BB0F84E87F}" presName="compNode" presStyleCnt="0"/>
      <dgm:spPr/>
    </dgm:pt>
    <dgm:pt modelId="{1C1604D1-D9F8-4814-8F06-DB6CA65107FC}" type="pres">
      <dgm:prSet presAssocID="{6841A09E-545B-4163-9829-87BB0F84E87F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E27AEAA5-B87E-4939-A7C6-4A36E43A782A}" type="pres">
      <dgm:prSet presAssocID="{6841A09E-545B-4163-9829-87BB0F84E87F}" presName="spaceRect" presStyleCnt="0"/>
      <dgm:spPr/>
    </dgm:pt>
    <dgm:pt modelId="{59F1FA3F-B801-4AD3-84A0-E77385FF8F52}" type="pres">
      <dgm:prSet presAssocID="{6841A09E-545B-4163-9829-87BB0F84E87F}" presName="textRect" presStyleLbl="revTx" presStyleIdx="0" presStyleCnt="5">
        <dgm:presLayoutVars>
          <dgm:chMax val="1"/>
          <dgm:chPref val="1"/>
        </dgm:presLayoutVars>
      </dgm:prSet>
      <dgm:spPr/>
    </dgm:pt>
    <dgm:pt modelId="{82640AD7-70E2-4EA6-ADB7-C79501903F61}" type="pres">
      <dgm:prSet presAssocID="{7D252F11-9387-458A-B452-73AD81F0A791}" presName="sibTrans" presStyleCnt="0"/>
      <dgm:spPr/>
    </dgm:pt>
    <dgm:pt modelId="{F4D98950-5D4B-4EB0-AB72-4E363E34E9C4}" type="pres">
      <dgm:prSet presAssocID="{9264831A-8B3D-4159-809D-CA04990597CE}" presName="compNode" presStyleCnt="0"/>
      <dgm:spPr/>
    </dgm:pt>
    <dgm:pt modelId="{7F5E7743-5466-4CEB-94C0-8750007BEC99}" type="pres">
      <dgm:prSet presAssocID="{9264831A-8B3D-4159-809D-CA04990597CE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eciduous tree"/>
        </a:ext>
      </dgm:extLst>
    </dgm:pt>
    <dgm:pt modelId="{0490E83D-0122-4F53-AF1B-F122D538F451}" type="pres">
      <dgm:prSet presAssocID="{9264831A-8B3D-4159-809D-CA04990597CE}" presName="spaceRect" presStyleCnt="0"/>
      <dgm:spPr/>
    </dgm:pt>
    <dgm:pt modelId="{D9AAACFA-8209-476E-836F-FF6B15F2B7FB}" type="pres">
      <dgm:prSet presAssocID="{9264831A-8B3D-4159-809D-CA04990597CE}" presName="textRect" presStyleLbl="revTx" presStyleIdx="1" presStyleCnt="5">
        <dgm:presLayoutVars>
          <dgm:chMax val="1"/>
          <dgm:chPref val="1"/>
        </dgm:presLayoutVars>
      </dgm:prSet>
      <dgm:spPr/>
    </dgm:pt>
    <dgm:pt modelId="{2EF0742B-CE28-40BF-8C3B-DAFF9DEE18B8}" type="pres">
      <dgm:prSet presAssocID="{1313D888-1EAE-4761-96E5-4AC5ECE396E4}" presName="sibTrans" presStyleCnt="0"/>
      <dgm:spPr/>
    </dgm:pt>
    <dgm:pt modelId="{15544462-21E5-44E0-98BE-0249DF531B6D}" type="pres">
      <dgm:prSet presAssocID="{5B0C3071-6EFC-483B-A24E-81E310E7E28C}" presName="compNode" presStyleCnt="0"/>
      <dgm:spPr/>
    </dgm:pt>
    <dgm:pt modelId="{F3DC1F6B-226B-4D0A-8A30-84D47C3955C7}" type="pres">
      <dgm:prSet presAssocID="{5B0C3071-6EFC-483B-A24E-81E310E7E28C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ir tree"/>
        </a:ext>
      </dgm:extLst>
    </dgm:pt>
    <dgm:pt modelId="{5A73F74A-CEB6-483E-A716-8C2B80D64314}" type="pres">
      <dgm:prSet presAssocID="{5B0C3071-6EFC-483B-A24E-81E310E7E28C}" presName="spaceRect" presStyleCnt="0"/>
      <dgm:spPr/>
    </dgm:pt>
    <dgm:pt modelId="{B76F9CAE-FCEE-449A-8E5D-373089EA9965}" type="pres">
      <dgm:prSet presAssocID="{5B0C3071-6EFC-483B-A24E-81E310E7E28C}" presName="textRect" presStyleLbl="revTx" presStyleIdx="2" presStyleCnt="5">
        <dgm:presLayoutVars>
          <dgm:chMax val="1"/>
          <dgm:chPref val="1"/>
        </dgm:presLayoutVars>
      </dgm:prSet>
      <dgm:spPr/>
    </dgm:pt>
    <dgm:pt modelId="{3665FB0B-D59C-4FF5-A3D7-2C17F5E3588A}" type="pres">
      <dgm:prSet presAssocID="{6C733A2B-65CD-4A8A-9D6E-364FD762AD55}" presName="sibTrans" presStyleCnt="0"/>
      <dgm:spPr/>
    </dgm:pt>
    <dgm:pt modelId="{D56BBE02-8944-48DF-8D77-19039DC2A77B}" type="pres">
      <dgm:prSet presAssocID="{58415B73-E2BB-4BE0-9C97-096C2FA1DEF5}" presName="compNode" presStyleCnt="0"/>
      <dgm:spPr/>
    </dgm:pt>
    <dgm:pt modelId="{DAEB42A4-30C2-4F76-A8E6-0B91AD79D3B1}" type="pres">
      <dgm:prSet presAssocID="{58415B73-E2BB-4BE0-9C97-096C2FA1DEF5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9369CF5A-F7ED-443D-9E5A-50D4A175703F}" type="pres">
      <dgm:prSet presAssocID="{58415B73-E2BB-4BE0-9C97-096C2FA1DEF5}" presName="spaceRect" presStyleCnt="0"/>
      <dgm:spPr/>
    </dgm:pt>
    <dgm:pt modelId="{A434E0F8-6DDC-44CC-903F-715E7C4B3CC8}" type="pres">
      <dgm:prSet presAssocID="{58415B73-E2BB-4BE0-9C97-096C2FA1DEF5}" presName="textRect" presStyleLbl="revTx" presStyleIdx="3" presStyleCnt="5">
        <dgm:presLayoutVars>
          <dgm:chMax val="1"/>
          <dgm:chPref val="1"/>
        </dgm:presLayoutVars>
      </dgm:prSet>
      <dgm:spPr/>
    </dgm:pt>
    <dgm:pt modelId="{4CAD2435-AFE5-437A-8998-FB320DF22FE0}" type="pres">
      <dgm:prSet presAssocID="{537A9027-7C9C-4AF8-BC49-3A69850651CC}" presName="sibTrans" presStyleCnt="0"/>
      <dgm:spPr/>
    </dgm:pt>
    <dgm:pt modelId="{A2D0AE12-8BF2-4F99-BF9A-FE0F975FA10E}" type="pres">
      <dgm:prSet presAssocID="{2C6A512B-7DA0-4B33-A029-DC10FE52C72D}" presName="compNode" presStyleCnt="0"/>
      <dgm:spPr/>
    </dgm:pt>
    <dgm:pt modelId="{A2AE602F-4B2C-41ED-A5A8-1E1366795F0E}" type="pres">
      <dgm:prSet presAssocID="{2C6A512B-7DA0-4B33-A029-DC10FE52C72D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epeat"/>
        </a:ext>
      </dgm:extLst>
    </dgm:pt>
    <dgm:pt modelId="{3824F1B1-2209-43D8-A501-96FB32C32F26}" type="pres">
      <dgm:prSet presAssocID="{2C6A512B-7DA0-4B33-A029-DC10FE52C72D}" presName="spaceRect" presStyleCnt="0"/>
      <dgm:spPr/>
    </dgm:pt>
    <dgm:pt modelId="{89C6681C-D2F5-4BA5-BF19-FC9CA2B7E036}" type="pres">
      <dgm:prSet presAssocID="{2C6A512B-7DA0-4B33-A029-DC10FE52C72D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F6F11563-5FC9-4294-BEB6-63E438633E98}" type="presOf" srcId="{6841A09E-545B-4163-9829-87BB0F84E87F}" destId="{59F1FA3F-B801-4AD3-84A0-E77385FF8F52}" srcOrd="0" destOrd="0" presId="urn:microsoft.com/office/officeart/2018/2/layout/IconLabelList"/>
    <dgm:cxn modelId="{ABCB335A-5057-4F64-82A1-9A9AFAE06301}" srcId="{48D20911-1411-412E-83DE-350AFFA58252}" destId="{2C6A512B-7DA0-4B33-A029-DC10FE52C72D}" srcOrd="4" destOrd="0" parTransId="{B0A7F60C-1E05-477F-97AC-0BB3ABC2A33F}" sibTransId="{D6C466DA-0000-48F9-8EED-EB3AD5DEB857}"/>
    <dgm:cxn modelId="{0B89489F-E12D-477F-838D-672EBCCF030B}" srcId="{48D20911-1411-412E-83DE-350AFFA58252}" destId="{9264831A-8B3D-4159-809D-CA04990597CE}" srcOrd="1" destOrd="0" parTransId="{5EBA636F-C08A-476F-9537-287A43B02C48}" sibTransId="{1313D888-1EAE-4761-96E5-4AC5ECE396E4}"/>
    <dgm:cxn modelId="{4BD4F2A7-D062-427A-BCC4-3C4F609B249B}" type="presOf" srcId="{48D20911-1411-412E-83DE-350AFFA58252}" destId="{3F12B515-D334-4BFE-8E3B-A183426807EE}" srcOrd="0" destOrd="0" presId="urn:microsoft.com/office/officeart/2018/2/layout/IconLabelList"/>
    <dgm:cxn modelId="{6059B2AA-AC0C-4F6E-928D-36252EC964FA}" type="presOf" srcId="{5B0C3071-6EFC-483B-A24E-81E310E7E28C}" destId="{B76F9CAE-FCEE-449A-8E5D-373089EA9965}" srcOrd="0" destOrd="0" presId="urn:microsoft.com/office/officeart/2018/2/layout/IconLabelList"/>
    <dgm:cxn modelId="{37C53EBD-2651-4483-ADC7-5B302B4860CF}" srcId="{48D20911-1411-412E-83DE-350AFFA58252}" destId="{6841A09E-545B-4163-9829-87BB0F84E87F}" srcOrd="0" destOrd="0" parTransId="{01769891-FC2E-4D61-BB20-4BBF73F66D1C}" sibTransId="{7D252F11-9387-458A-B452-73AD81F0A791}"/>
    <dgm:cxn modelId="{864BF1BF-A494-40B8-83FA-0884E1700F30}" type="presOf" srcId="{2C6A512B-7DA0-4B33-A029-DC10FE52C72D}" destId="{89C6681C-D2F5-4BA5-BF19-FC9CA2B7E036}" srcOrd="0" destOrd="0" presId="urn:microsoft.com/office/officeart/2018/2/layout/IconLabelList"/>
    <dgm:cxn modelId="{B3FBE7EC-39AD-4C16-B143-5D68005AD983}" type="presOf" srcId="{58415B73-E2BB-4BE0-9C97-096C2FA1DEF5}" destId="{A434E0F8-6DDC-44CC-903F-715E7C4B3CC8}" srcOrd="0" destOrd="0" presId="urn:microsoft.com/office/officeart/2018/2/layout/IconLabelList"/>
    <dgm:cxn modelId="{62B1AEF2-4C1B-4A46-BBB7-A4866BA13361}" srcId="{48D20911-1411-412E-83DE-350AFFA58252}" destId="{58415B73-E2BB-4BE0-9C97-096C2FA1DEF5}" srcOrd="3" destOrd="0" parTransId="{D7072637-972E-4225-9F9A-901A075E2255}" sibTransId="{537A9027-7C9C-4AF8-BC49-3A69850651CC}"/>
    <dgm:cxn modelId="{D95192FA-D31E-4CE9-8D58-8D835107116F}" type="presOf" srcId="{9264831A-8B3D-4159-809D-CA04990597CE}" destId="{D9AAACFA-8209-476E-836F-FF6B15F2B7FB}" srcOrd="0" destOrd="0" presId="urn:microsoft.com/office/officeart/2018/2/layout/IconLabelList"/>
    <dgm:cxn modelId="{42E7FEFB-F3AF-4FD7-88F1-407860DE8E50}" srcId="{48D20911-1411-412E-83DE-350AFFA58252}" destId="{5B0C3071-6EFC-483B-A24E-81E310E7E28C}" srcOrd="2" destOrd="0" parTransId="{77907A02-A85D-48E6-9AEE-27FEF33C8C24}" sibTransId="{6C733A2B-65CD-4A8A-9D6E-364FD762AD55}"/>
    <dgm:cxn modelId="{A7DA837A-6381-4EE2-9D76-C809AF348BD0}" type="presParOf" srcId="{3F12B515-D334-4BFE-8E3B-A183426807EE}" destId="{0B85C14A-0203-49B6-800B-060891F974CC}" srcOrd="0" destOrd="0" presId="urn:microsoft.com/office/officeart/2018/2/layout/IconLabelList"/>
    <dgm:cxn modelId="{1AB4870E-3797-4312-BFE1-220F57AA3F48}" type="presParOf" srcId="{0B85C14A-0203-49B6-800B-060891F974CC}" destId="{1C1604D1-D9F8-4814-8F06-DB6CA65107FC}" srcOrd="0" destOrd="0" presId="urn:microsoft.com/office/officeart/2018/2/layout/IconLabelList"/>
    <dgm:cxn modelId="{61121E69-E5DA-49F3-9C5C-1B76BACD3997}" type="presParOf" srcId="{0B85C14A-0203-49B6-800B-060891F974CC}" destId="{E27AEAA5-B87E-4939-A7C6-4A36E43A782A}" srcOrd="1" destOrd="0" presId="urn:microsoft.com/office/officeart/2018/2/layout/IconLabelList"/>
    <dgm:cxn modelId="{44385687-D8CB-4743-A062-2A6CC55B4FC8}" type="presParOf" srcId="{0B85C14A-0203-49B6-800B-060891F974CC}" destId="{59F1FA3F-B801-4AD3-84A0-E77385FF8F52}" srcOrd="2" destOrd="0" presId="urn:microsoft.com/office/officeart/2018/2/layout/IconLabelList"/>
    <dgm:cxn modelId="{4277F48E-7874-4D22-9163-109AA35ADDF2}" type="presParOf" srcId="{3F12B515-D334-4BFE-8E3B-A183426807EE}" destId="{82640AD7-70E2-4EA6-ADB7-C79501903F61}" srcOrd="1" destOrd="0" presId="urn:microsoft.com/office/officeart/2018/2/layout/IconLabelList"/>
    <dgm:cxn modelId="{8A265632-E2D1-4A4B-B28E-A9038E708433}" type="presParOf" srcId="{3F12B515-D334-4BFE-8E3B-A183426807EE}" destId="{F4D98950-5D4B-4EB0-AB72-4E363E34E9C4}" srcOrd="2" destOrd="0" presId="urn:microsoft.com/office/officeart/2018/2/layout/IconLabelList"/>
    <dgm:cxn modelId="{38F2E52B-1431-420C-9589-E625B837D071}" type="presParOf" srcId="{F4D98950-5D4B-4EB0-AB72-4E363E34E9C4}" destId="{7F5E7743-5466-4CEB-94C0-8750007BEC99}" srcOrd="0" destOrd="0" presId="urn:microsoft.com/office/officeart/2018/2/layout/IconLabelList"/>
    <dgm:cxn modelId="{6E798FCD-94D5-4C74-BED3-D434AD746B75}" type="presParOf" srcId="{F4D98950-5D4B-4EB0-AB72-4E363E34E9C4}" destId="{0490E83D-0122-4F53-AF1B-F122D538F451}" srcOrd="1" destOrd="0" presId="urn:microsoft.com/office/officeart/2018/2/layout/IconLabelList"/>
    <dgm:cxn modelId="{1451F3D0-A640-4ADE-A155-9FF3198CF2B5}" type="presParOf" srcId="{F4D98950-5D4B-4EB0-AB72-4E363E34E9C4}" destId="{D9AAACFA-8209-476E-836F-FF6B15F2B7FB}" srcOrd="2" destOrd="0" presId="urn:microsoft.com/office/officeart/2018/2/layout/IconLabelList"/>
    <dgm:cxn modelId="{7D087608-3D81-4A57-939F-9207FE789F34}" type="presParOf" srcId="{3F12B515-D334-4BFE-8E3B-A183426807EE}" destId="{2EF0742B-CE28-40BF-8C3B-DAFF9DEE18B8}" srcOrd="3" destOrd="0" presId="urn:microsoft.com/office/officeart/2018/2/layout/IconLabelList"/>
    <dgm:cxn modelId="{B795A256-AD56-4AC0-BEDC-B018054ECA41}" type="presParOf" srcId="{3F12B515-D334-4BFE-8E3B-A183426807EE}" destId="{15544462-21E5-44E0-98BE-0249DF531B6D}" srcOrd="4" destOrd="0" presId="urn:microsoft.com/office/officeart/2018/2/layout/IconLabelList"/>
    <dgm:cxn modelId="{16849A8A-73DF-4217-8137-772BB2B644BB}" type="presParOf" srcId="{15544462-21E5-44E0-98BE-0249DF531B6D}" destId="{F3DC1F6B-226B-4D0A-8A30-84D47C3955C7}" srcOrd="0" destOrd="0" presId="urn:microsoft.com/office/officeart/2018/2/layout/IconLabelList"/>
    <dgm:cxn modelId="{EAFE4A72-8D81-48EF-B7B7-8C4048BED256}" type="presParOf" srcId="{15544462-21E5-44E0-98BE-0249DF531B6D}" destId="{5A73F74A-CEB6-483E-A716-8C2B80D64314}" srcOrd="1" destOrd="0" presId="urn:microsoft.com/office/officeart/2018/2/layout/IconLabelList"/>
    <dgm:cxn modelId="{3AFE13F4-8953-4E52-90B7-3F3F1D2D1894}" type="presParOf" srcId="{15544462-21E5-44E0-98BE-0249DF531B6D}" destId="{B76F9CAE-FCEE-449A-8E5D-373089EA9965}" srcOrd="2" destOrd="0" presId="urn:microsoft.com/office/officeart/2018/2/layout/IconLabelList"/>
    <dgm:cxn modelId="{0008E786-E67E-45E2-A335-08E0BE34F2D7}" type="presParOf" srcId="{3F12B515-D334-4BFE-8E3B-A183426807EE}" destId="{3665FB0B-D59C-4FF5-A3D7-2C17F5E3588A}" srcOrd="5" destOrd="0" presId="urn:microsoft.com/office/officeart/2018/2/layout/IconLabelList"/>
    <dgm:cxn modelId="{5B3E2E45-8B36-4CFF-A95A-46CD08833A23}" type="presParOf" srcId="{3F12B515-D334-4BFE-8E3B-A183426807EE}" destId="{D56BBE02-8944-48DF-8D77-19039DC2A77B}" srcOrd="6" destOrd="0" presId="urn:microsoft.com/office/officeart/2018/2/layout/IconLabelList"/>
    <dgm:cxn modelId="{FDB53D2D-0B64-4CF2-B7A2-0402EA098C68}" type="presParOf" srcId="{D56BBE02-8944-48DF-8D77-19039DC2A77B}" destId="{DAEB42A4-30C2-4F76-A8E6-0B91AD79D3B1}" srcOrd="0" destOrd="0" presId="urn:microsoft.com/office/officeart/2018/2/layout/IconLabelList"/>
    <dgm:cxn modelId="{6BF85F8B-BBA7-4E47-98FD-8B6C6174F730}" type="presParOf" srcId="{D56BBE02-8944-48DF-8D77-19039DC2A77B}" destId="{9369CF5A-F7ED-443D-9E5A-50D4A175703F}" srcOrd="1" destOrd="0" presId="urn:microsoft.com/office/officeart/2018/2/layout/IconLabelList"/>
    <dgm:cxn modelId="{B1161F42-2ED8-456B-B69F-632450F8F553}" type="presParOf" srcId="{D56BBE02-8944-48DF-8D77-19039DC2A77B}" destId="{A434E0F8-6DDC-44CC-903F-715E7C4B3CC8}" srcOrd="2" destOrd="0" presId="urn:microsoft.com/office/officeart/2018/2/layout/IconLabelList"/>
    <dgm:cxn modelId="{1BD64D89-16DE-437E-B1AD-C530EA5D55AC}" type="presParOf" srcId="{3F12B515-D334-4BFE-8E3B-A183426807EE}" destId="{4CAD2435-AFE5-437A-8998-FB320DF22FE0}" srcOrd="7" destOrd="0" presId="urn:microsoft.com/office/officeart/2018/2/layout/IconLabelList"/>
    <dgm:cxn modelId="{191F8234-90DA-46A8-A2F2-EC6EB3FDBD68}" type="presParOf" srcId="{3F12B515-D334-4BFE-8E3B-A183426807EE}" destId="{A2D0AE12-8BF2-4F99-BF9A-FE0F975FA10E}" srcOrd="8" destOrd="0" presId="urn:microsoft.com/office/officeart/2018/2/layout/IconLabelList"/>
    <dgm:cxn modelId="{638044B3-F1F4-4E5B-8F3B-C378CE7BB218}" type="presParOf" srcId="{A2D0AE12-8BF2-4F99-BF9A-FE0F975FA10E}" destId="{A2AE602F-4B2C-41ED-A5A8-1E1366795F0E}" srcOrd="0" destOrd="0" presId="urn:microsoft.com/office/officeart/2018/2/layout/IconLabelList"/>
    <dgm:cxn modelId="{90163491-B8A4-4FF6-9EFE-77C44D53EF18}" type="presParOf" srcId="{A2D0AE12-8BF2-4F99-BF9A-FE0F975FA10E}" destId="{3824F1B1-2209-43D8-A501-96FB32C32F26}" srcOrd="1" destOrd="0" presId="urn:microsoft.com/office/officeart/2018/2/layout/IconLabelList"/>
    <dgm:cxn modelId="{C8FC60A4-B3CE-4BB4-A63E-4C9F27AAB195}" type="presParOf" srcId="{A2D0AE12-8BF2-4F99-BF9A-FE0F975FA10E}" destId="{89C6681C-D2F5-4BA5-BF19-FC9CA2B7E036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1604D1-D9F8-4814-8F06-DB6CA65107FC}">
      <dsp:nvSpPr>
        <dsp:cNvPr id="0" name=""/>
        <dsp:cNvSpPr/>
      </dsp:nvSpPr>
      <dsp:spPr>
        <a:xfrm>
          <a:off x="622800" y="1276232"/>
          <a:ext cx="810000" cy="81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9F1FA3F-B801-4AD3-84A0-E77385FF8F52}">
      <dsp:nvSpPr>
        <dsp:cNvPr id="0" name=""/>
        <dsp:cNvSpPr/>
      </dsp:nvSpPr>
      <dsp:spPr>
        <a:xfrm>
          <a:off x="127800" y="2356311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b="1" kern="1200"/>
            <a:t>1. Linear Regression Model</a:t>
          </a:r>
          <a:endParaRPr lang="en-US" sz="1900" kern="1200"/>
        </a:p>
      </dsp:txBody>
      <dsp:txXfrm>
        <a:off x="127800" y="2356311"/>
        <a:ext cx="1800000" cy="720000"/>
      </dsp:txXfrm>
    </dsp:sp>
    <dsp:sp modelId="{7F5E7743-5466-4CEB-94C0-8750007BEC99}">
      <dsp:nvSpPr>
        <dsp:cNvPr id="0" name=""/>
        <dsp:cNvSpPr/>
      </dsp:nvSpPr>
      <dsp:spPr>
        <a:xfrm>
          <a:off x="2737800" y="1276232"/>
          <a:ext cx="810000" cy="81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9AAACFA-8209-476E-836F-FF6B15F2B7FB}">
      <dsp:nvSpPr>
        <dsp:cNvPr id="0" name=""/>
        <dsp:cNvSpPr/>
      </dsp:nvSpPr>
      <dsp:spPr>
        <a:xfrm>
          <a:off x="2242800" y="2356311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b="1" kern="1200"/>
            <a:t>2. Decision Tree Regressor Model</a:t>
          </a:r>
          <a:endParaRPr lang="en-US" sz="1900" kern="1200"/>
        </a:p>
      </dsp:txBody>
      <dsp:txXfrm>
        <a:off x="2242800" y="2356311"/>
        <a:ext cx="1800000" cy="720000"/>
      </dsp:txXfrm>
    </dsp:sp>
    <dsp:sp modelId="{F3DC1F6B-226B-4D0A-8A30-84D47C3955C7}">
      <dsp:nvSpPr>
        <dsp:cNvPr id="0" name=""/>
        <dsp:cNvSpPr/>
      </dsp:nvSpPr>
      <dsp:spPr>
        <a:xfrm>
          <a:off x="4852800" y="1276232"/>
          <a:ext cx="810000" cy="81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6F9CAE-FCEE-449A-8E5D-373089EA9965}">
      <dsp:nvSpPr>
        <dsp:cNvPr id="0" name=""/>
        <dsp:cNvSpPr/>
      </dsp:nvSpPr>
      <dsp:spPr>
        <a:xfrm>
          <a:off x="4357800" y="2356311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b="1" kern="1200"/>
            <a:t>3. Random Forest Regressor Model</a:t>
          </a:r>
          <a:endParaRPr lang="en-US" sz="1900" kern="1200"/>
        </a:p>
      </dsp:txBody>
      <dsp:txXfrm>
        <a:off x="4357800" y="2356311"/>
        <a:ext cx="1800000" cy="720000"/>
      </dsp:txXfrm>
    </dsp:sp>
    <dsp:sp modelId="{DAEB42A4-30C2-4F76-A8E6-0B91AD79D3B1}">
      <dsp:nvSpPr>
        <dsp:cNvPr id="0" name=""/>
        <dsp:cNvSpPr/>
      </dsp:nvSpPr>
      <dsp:spPr>
        <a:xfrm>
          <a:off x="6967800" y="1276232"/>
          <a:ext cx="810000" cy="8100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34E0F8-6DDC-44CC-903F-715E7C4B3CC8}">
      <dsp:nvSpPr>
        <dsp:cNvPr id="0" name=""/>
        <dsp:cNvSpPr/>
      </dsp:nvSpPr>
      <dsp:spPr>
        <a:xfrm>
          <a:off x="6472800" y="2356311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b="1" kern="1200"/>
            <a:t>4. AdaBoost Regressor Model</a:t>
          </a:r>
          <a:endParaRPr lang="en-US" sz="1900" kern="1200"/>
        </a:p>
      </dsp:txBody>
      <dsp:txXfrm>
        <a:off x="6472800" y="2356311"/>
        <a:ext cx="1800000" cy="720000"/>
      </dsp:txXfrm>
    </dsp:sp>
    <dsp:sp modelId="{A2AE602F-4B2C-41ED-A5A8-1E1366795F0E}">
      <dsp:nvSpPr>
        <dsp:cNvPr id="0" name=""/>
        <dsp:cNvSpPr/>
      </dsp:nvSpPr>
      <dsp:spPr>
        <a:xfrm>
          <a:off x="9082800" y="1276232"/>
          <a:ext cx="810000" cy="81000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C6681C-D2F5-4BA5-BF19-FC9CA2B7E036}">
      <dsp:nvSpPr>
        <dsp:cNvPr id="0" name=""/>
        <dsp:cNvSpPr/>
      </dsp:nvSpPr>
      <dsp:spPr>
        <a:xfrm>
          <a:off x="8587800" y="2356311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b="1" kern="1200"/>
            <a:t>5. XGB Regressor Model</a:t>
          </a:r>
          <a:endParaRPr lang="en-US" sz="1900" kern="1200"/>
        </a:p>
      </dsp:txBody>
      <dsp:txXfrm>
        <a:off x="8587800" y="2356311"/>
        <a:ext cx="18000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12/8/2022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51632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12/8/2022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765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12/8/2022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30231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12/8/2022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24782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12/8/2022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27304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12/8/2022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52797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12/8/2022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115260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12/8/2022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098397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12/8/2022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502233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12/8/2022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84025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12/8/2022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42596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12/8/2022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135449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12/8/2022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effectLst>
                <a:outerShdw blurRad="50800" dist="38100" dir="2700000" algn="tl" rotWithShape="0">
                  <a:prstClr val="black">
                    <a:alpha val="43000"/>
                  </a:prstClr>
                </a:outerShdw>
              </a:effectLst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001017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12/8/2022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20796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12/8/2022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12280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12/8/2022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28747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12/8/2022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2245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12/8/2022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31855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12/8/2022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84081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12/8/2022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07449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12/8/2022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13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12/8/2022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effectLst>
                <a:outerShdw blurRad="50800" dist="38100" dir="2700000" algn="tl" rotWithShape="0">
                  <a:prstClr val="black">
                    <a:alpha val="43000"/>
                  </a:prstClr>
                </a:outerShdw>
              </a:effectLst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20027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/>
            <a:fld id="{A37D6D71-8B28-4ED6-B932-04B197003D23}" type="datetimeFigureOut">
              <a:rPr lang="en-US" smtClean="0"/>
              <a:pPr algn="r"/>
              <a:t>12/8/2022</a:t>
            </a:fld>
            <a:endParaRPr lang="en-US" spc="5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spc="5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56821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/>
            <a:fld id="{A37D6D71-8B28-4ED6-B932-04B197003D23}" type="datetimeFigureOut">
              <a:rPr lang="en-US" smtClean="0"/>
              <a:pPr algn="r"/>
              <a:t>12/8/2022</a:t>
            </a:fld>
            <a:endParaRPr lang="en-US" spc="5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spc="5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08965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 3" descr="A small yellow car&#10;&#10;Description automatically generated with medium confidence">
            <a:extLst>
              <a:ext uri="{FF2B5EF4-FFF2-40B4-BE49-F238E27FC236}">
                <a16:creationId xmlns:a16="http://schemas.microsoft.com/office/drawing/2014/main" id="{01E455F8-7CBE-3C66-22A2-1E3FAEE4BEB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59" r="1" b="1"/>
          <a:stretch/>
        </p:blipFill>
        <p:spPr>
          <a:xfrm>
            <a:off x="3048" y="10"/>
            <a:ext cx="12188952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34764A4-8BBE-261E-5162-FD78EC1393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43131" y="53009"/>
            <a:ext cx="4950351" cy="3221502"/>
          </a:xfrm>
        </p:spPr>
        <p:txBody>
          <a:bodyPr anchor="ctr">
            <a:normAutofit/>
          </a:bodyPr>
          <a:lstStyle/>
          <a:p>
            <a:pPr algn="l"/>
            <a:r>
              <a:rPr lang="en-US" sz="6600" dirty="0">
                <a:solidFill>
                  <a:schemeClr val="bg1"/>
                </a:solidFill>
              </a:rPr>
              <a:t>NYC Yellow Taxi Data Analysis</a:t>
            </a:r>
            <a:endParaRPr lang="en-IN" sz="6600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94F98D5-4125-23EF-27AD-8A63DAC2F1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1940" y="6067148"/>
            <a:ext cx="4950351" cy="611947"/>
          </a:xfrm>
        </p:spPr>
        <p:txBody>
          <a:bodyPr>
            <a:normAutofit/>
          </a:bodyPr>
          <a:lstStyle/>
          <a:p>
            <a:pPr algn="l"/>
            <a:r>
              <a:rPr lang="en-US" sz="2800" dirty="0">
                <a:solidFill>
                  <a:srgbClr val="FFFFFF"/>
                </a:solidFill>
              </a:rPr>
              <a:t>‘The City That Never Sleeps’</a:t>
            </a:r>
            <a:endParaRPr lang="en-IN" sz="2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1370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9A5A34-8AF1-92EC-D7FA-65126F2E9E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292490"/>
            <a:ext cx="5291666" cy="427301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09ED23A-49C5-F1AD-1AA7-8A8B2106BF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6865" y="1629833"/>
            <a:ext cx="5291667" cy="3598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178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8">
            <a:extLst>
              <a:ext uri="{FF2B5EF4-FFF2-40B4-BE49-F238E27FC236}">
                <a16:creationId xmlns:a16="http://schemas.microsoft.com/office/drawing/2014/main" id="{955A2079-FA98-4876-80F0-72364A7D2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19470BA-F850-82B9-6CE6-16AB3235ADEF}"/>
              </a:ext>
            </a:extLst>
          </p:cNvPr>
          <p:cNvSpPr txBox="1"/>
          <p:nvPr/>
        </p:nvSpPr>
        <p:spPr>
          <a:xfrm>
            <a:off x="838200" y="557188"/>
            <a:ext cx="10515600" cy="11334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200" kern="1200" dirty="0">
                <a:latin typeface="+mj-lt"/>
                <a:ea typeface="+mj-ea"/>
                <a:cs typeface="+mj-cs"/>
              </a:rPr>
              <a:t>Learning Models</a:t>
            </a:r>
          </a:p>
        </p:txBody>
      </p:sp>
      <p:graphicFrame>
        <p:nvGraphicFramePr>
          <p:cNvPr id="4" name="TextBox 1">
            <a:extLst>
              <a:ext uri="{FF2B5EF4-FFF2-40B4-BE49-F238E27FC236}">
                <a16:creationId xmlns:a16="http://schemas.microsoft.com/office/drawing/2014/main" id="{0BCD1800-7905-5D6C-F2C8-50D32C36D37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08045166"/>
              </p:ext>
            </p:extLst>
          </p:nvPr>
        </p:nvGraphicFramePr>
        <p:xfrm>
          <a:off x="838200" y="1828800"/>
          <a:ext cx="10515600" cy="4352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777718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7722C37-D460-4386-0E4A-F0720C20E44F}"/>
              </a:ext>
            </a:extLst>
          </p:cNvPr>
          <p:cNvSpPr txBox="1"/>
          <p:nvPr/>
        </p:nvSpPr>
        <p:spPr>
          <a:xfrm>
            <a:off x="838199" y="291090"/>
            <a:ext cx="10515599" cy="9326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Comparison of the performance of the 5 models</a:t>
            </a:r>
          </a:p>
        </p:txBody>
      </p:sp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B8B9A54-3062-FF5F-0288-D0291A28DA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597" t="50000" r="23306" b="33325"/>
          <a:stretch/>
        </p:blipFill>
        <p:spPr>
          <a:xfrm>
            <a:off x="838199" y="1828966"/>
            <a:ext cx="10515599" cy="172745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5CA7490-C37E-886E-8EF1-342DADC2E8FB}"/>
              </a:ext>
            </a:extLst>
          </p:cNvPr>
          <p:cNvSpPr txBox="1"/>
          <p:nvPr/>
        </p:nvSpPr>
        <p:spPr>
          <a:xfrm>
            <a:off x="2227006" y="4380271"/>
            <a:ext cx="8436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 we can observe, </a:t>
            </a:r>
            <a:r>
              <a:rPr lang="en-US" dirty="0" err="1"/>
              <a:t>XGBoost</a:t>
            </a:r>
            <a:r>
              <a:rPr lang="en-US" dirty="0"/>
              <a:t> Regressor performs the best out of all the 5 models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04381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BA8A1ADD-3E50-3E1E-32BC-83DCA0522D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3619" y="643467"/>
            <a:ext cx="5684761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7257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B485007-64E4-6E21-66A6-F61D0E8098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0014" y="643466"/>
            <a:ext cx="6691972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5831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A95671B-3CC6-4792-9114-B74FAEA224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103911-EE85-48D6-897D-2B22ADAA817E}"/>
              </a:ext>
            </a:extLst>
          </p:cNvPr>
          <p:cNvSpPr txBox="1"/>
          <p:nvPr/>
        </p:nvSpPr>
        <p:spPr>
          <a:xfrm>
            <a:off x="1006661" y="1314381"/>
            <a:ext cx="10175630" cy="7679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>
              <a:lnSpc>
                <a:spcPct val="90000"/>
              </a:lnSpc>
              <a:spcAft>
                <a:spcPts val="600"/>
              </a:spcAft>
            </a:pPr>
            <a:r>
              <a:rPr lang="en-US" sz="2000" b="0" dirty="0">
                <a:effectLst/>
              </a:rPr>
              <a:t>Which pick up area had the highest fare rate for a taxi trip?</a:t>
            </a:r>
          </a:p>
          <a:p>
            <a:pPr indent="-228600" algn="ctr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9A90026-5307-0FA4-5CC2-044AA3965F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9715" y="2082285"/>
            <a:ext cx="4889521" cy="3899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7627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A95671B-3CC6-4792-9114-B74FAEA224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3A4FECE-E5A2-3C8D-D1DC-B94EC4EE056C}"/>
              </a:ext>
            </a:extLst>
          </p:cNvPr>
          <p:cNvSpPr txBox="1"/>
          <p:nvPr/>
        </p:nvSpPr>
        <p:spPr>
          <a:xfrm>
            <a:off x="1008184" y="1459907"/>
            <a:ext cx="10175630" cy="7679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>
              <a:lnSpc>
                <a:spcPct val="90000"/>
              </a:lnSpc>
              <a:spcAft>
                <a:spcPts val="600"/>
              </a:spcAft>
            </a:pPr>
            <a:r>
              <a:rPr lang="en-US" sz="2000" b="0" dirty="0">
                <a:effectLst/>
              </a:rPr>
              <a:t>Which weekday had the highest fare rate for a trip?</a:t>
            </a:r>
          </a:p>
          <a:p>
            <a:pPr indent="-228600" algn="ctr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F97D7A6-B0F8-72D5-0D28-91BD77C5F0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5919" y="2405149"/>
            <a:ext cx="4814065" cy="3899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8934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A20790-43DE-BA4E-C583-4AE2FE31FB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52" r="13237"/>
          <a:stretch/>
        </p:blipFill>
        <p:spPr>
          <a:xfrm>
            <a:off x="1" y="-250712"/>
            <a:ext cx="9669642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053E6A4-46C3-30C3-7084-7C4E5BD91BB6}"/>
              </a:ext>
            </a:extLst>
          </p:cNvPr>
          <p:cNvSpPr txBox="1"/>
          <p:nvPr/>
        </p:nvSpPr>
        <p:spPr>
          <a:xfrm>
            <a:off x="7531610" y="2434201"/>
            <a:ext cx="3822189" cy="3742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2000" dirty="0"/>
              <a:t>	</a:t>
            </a:r>
            <a:r>
              <a:rPr lang="en-US" sz="2000" dirty="0">
                <a:latin typeface="Amasis MT Pro Medium" panose="02040604050005020304" pitchFamily="18" charset="0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6658176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B9BBE67-519E-8352-40C5-B3EA301A7E7D}"/>
              </a:ext>
            </a:extLst>
          </p:cNvPr>
          <p:cNvSpPr txBox="1"/>
          <p:nvPr/>
        </p:nvSpPr>
        <p:spPr>
          <a:xfrm>
            <a:off x="481013" y="327026"/>
            <a:ext cx="3290887" cy="22875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cap="all" spc="120" baseline="0">
                <a:latin typeface="+mj-lt"/>
                <a:ea typeface="+mj-ea"/>
                <a:cs typeface="+mj-cs"/>
              </a:rPr>
              <a:t>ABOUT THE DATASET</a:t>
            </a:r>
            <a:endParaRPr lang="en-US" sz="3600" cap="all" spc="120" baseline="0" dirty="0">
              <a:latin typeface="+mj-lt"/>
              <a:ea typeface="+mj-ea"/>
              <a:cs typeface="+mj-cs"/>
            </a:endParaRPr>
          </a:p>
        </p:txBody>
      </p:sp>
      <p:sp>
        <p:nvSpPr>
          <p:cNvPr id="14" name="TextBox 2">
            <a:extLst>
              <a:ext uri="{FF2B5EF4-FFF2-40B4-BE49-F238E27FC236}">
                <a16:creationId xmlns:a16="http://schemas.microsoft.com/office/drawing/2014/main" id="{AE86BDE4-FE67-8A29-A529-0CE4302A38C7}"/>
              </a:ext>
            </a:extLst>
          </p:cNvPr>
          <p:cNvSpPr txBox="1"/>
          <p:nvPr/>
        </p:nvSpPr>
        <p:spPr>
          <a:xfrm>
            <a:off x="4223982" y="327026"/>
            <a:ext cx="7485413" cy="22875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pc="50" dirty="0"/>
              <a:t>Data is taken from the official </a:t>
            </a:r>
            <a:r>
              <a:rPr lang="en-US" b="0" spc="50" dirty="0">
                <a:effectLst/>
              </a:rPr>
              <a:t>NYC Taxi and Limousine Commission site.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b="0" spc="50" dirty="0">
              <a:effectLst/>
            </a:endParaRP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0" spc="50" dirty="0">
                <a:effectLst/>
              </a:rPr>
              <a:t>This dataset consists of fields capturing pick-up and drop-off dates/times, pick-up and drop-off locations, trip distances, itemized fares, rate types, payment types, and driver-reported passenger counts.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b="0" spc="50" dirty="0">
              <a:effectLst/>
            </a:endParaRPr>
          </a:p>
        </p:txBody>
      </p:sp>
      <p:pic>
        <p:nvPicPr>
          <p:cNvPr id="5" name="Picture 4" descr="A taxi cab sign">
            <a:extLst>
              <a:ext uri="{FF2B5EF4-FFF2-40B4-BE49-F238E27FC236}">
                <a16:creationId xmlns:a16="http://schemas.microsoft.com/office/drawing/2014/main" id="{06641A2F-21A3-A677-8DE8-9A65A041E9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870" b="24871"/>
          <a:stretch/>
        </p:blipFill>
        <p:spPr>
          <a:xfrm>
            <a:off x="-9168" y="2763151"/>
            <a:ext cx="12201168" cy="4093262"/>
          </a:xfrm>
          <a:custGeom>
            <a:avLst/>
            <a:gdLst/>
            <a:ahLst/>
            <a:cxnLst/>
            <a:rect l="l" t="t" r="r" b="b"/>
            <a:pathLst>
              <a:path w="12201168" h="4093262">
                <a:moveTo>
                  <a:pt x="12201168" y="0"/>
                </a:moveTo>
                <a:lnTo>
                  <a:pt x="12201168" y="4093262"/>
                </a:lnTo>
                <a:lnTo>
                  <a:pt x="0" y="4093262"/>
                </a:lnTo>
                <a:lnTo>
                  <a:pt x="0" y="49771"/>
                </a:lnTo>
                <a:lnTo>
                  <a:pt x="344880" y="64399"/>
                </a:lnTo>
                <a:cubicBezTo>
                  <a:pt x="3386438" y="213466"/>
                  <a:pt x="6427997" y="534535"/>
                  <a:pt x="9469555" y="167599"/>
                </a:cubicBezTo>
                <a:cubicBezTo>
                  <a:pt x="10229945" y="75865"/>
                  <a:pt x="10990334" y="27132"/>
                  <a:pt x="11750723" y="7961"/>
                </a:cubicBezTo>
                <a:close/>
              </a:path>
            </a:pathLst>
          </a:cu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49F6BF0-DF00-E0F7-262F-D95A577FE2B9}"/>
              </a:ext>
            </a:extLst>
          </p:cNvPr>
          <p:cNvCxnSpPr/>
          <p:nvPr/>
        </p:nvCxnSpPr>
        <p:spPr>
          <a:xfrm>
            <a:off x="10471355" y="737419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145400F3-A962-EF2F-AA36-88B661E562E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23" t="26262" r="69063" b="14036"/>
          <a:stretch/>
        </p:blipFill>
        <p:spPr>
          <a:xfrm>
            <a:off x="2035498" y="685407"/>
            <a:ext cx="3924886" cy="5487186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5FCFEB47-1080-5F51-20A4-F3529898C8E8}"/>
              </a:ext>
            </a:extLst>
          </p:cNvPr>
          <p:cNvSpPr/>
          <p:nvPr/>
        </p:nvSpPr>
        <p:spPr>
          <a:xfrm>
            <a:off x="2035498" y="3338142"/>
            <a:ext cx="1119116" cy="324134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C0559AA-8B93-400D-80DF-740D3A542103}"/>
              </a:ext>
            </a:extLst>
          </p:cNvPr>
          <p:cNvSpPr txBox="1"/>
          <p:nvPr/>
        </p:nvSpPr>
        <p:spPr>
          <a:xfrm>
            <a:off x="6683799" y="2152948"/>
            <a:ext cx="37804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FC000"/>
                </a:solidFill>
                <a:effectLst/>
                <a:latin typeface="Consolas" panose="020B0609020204030204" pitchFamily="49" charset="0"/>
              </a:rPr>
              <a:t>Predict the fare price of the next trip?</a:t>
            </a:r>
          </a:p>
          <a:p>
            <a:endParaRPr lang="en-IN" dirty="0"/>
          </a:p>
        </p:txBody>
      </p: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AF0F98AD-0B0F-13E5-0009-E3C94B8B709A}"/>
              </a:ext>
            </a:extLst>
          </p:cNvPr>
          <p:cNvCxnSpPr>
            <a:cxnSpLocks/>
          </p:cNvCxnSpPr>
          <p:nvPr/>
        </p:nvCxnSpPr>
        <p:spPr>
          <a:xfrm rot="10800000" flipV="1">
            <a:off x="3261815" y="2573203"/>
            <a:ext cx="3398382" cy="92700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5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8D607E3-B087-7E6D-22CC-C4D857582448}"/>
              </a:ext>
            </a:extLst>
          </p:cNvPr>
          <p:cNvSpPr txBox="1"/>
          <p:nvPr/>
        </p:nvSpPr>
        <p:spPr>
          <a:xfrm>
            <a:off x="965200" y="2470248"/>
            <a:ext cx="4048344" cy="3536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2400" dirty="0"/>
              <a:t>It’s all about data cleaning and pre-processing!</a:t>
            </a:r>
          </a:p>
        </p:txBody>
      </p:sp>
      <p:pic>
        <p:nvPicPr>
          <p:cNvPr id="6" name="Graphic 5" descr="Mop and bucket">
            <a:extLst>
              <a:ext uri="{FF2B5EF4-FFF2-40B4-BE49-F238E27FC236}">
                <a16:creationId xmlns:a16="http://schemas.microsoft.com/office/drawing/2014/main" id="{952F5190-CC88-5EDA-25DB-0D449779A6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35330" y="2105470"/>
            <a:ext cx="3217333" cy="3217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3300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BB83A0C-8F75-EA02-F42C-FC19D0AFBCD5}"/>
              </a:ext>
            </a:extLst>
          </p:cNvPr>
          <p:cNvSpPr txBox="1"/>
          <p:nvPr/>
        </p:nvSpPr>
        <p:spPr>
          <a:xfrm>
            <a:off x="1696278" y="1736035"/>
            <a:ext cx="939579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1: Remove all null values</a:t>
            </a:r>
          </a:p>
          <a:p>
            <a:endParaRPr lang="en-US" dirty="0"/>
          </a:p>
          <a:p>
            <a:r>
              <a:rPr lang="en-US" dirty="0"/>
              <a:t>Step 2: Drop columns that are not required like </a:t>
            </a:r>
            <a:r>
              <a:rPr lang="en-US" b="0" dirty="0" err="1">
                <a:effectLst/>
                <a:latin typeface="Consolas" panose="020B0609020204030204" pitchFamily="49" charset="0"/>
              </a:rPr>
              <a:t>store_and_fwd_flag</a:t>
            </a:r>
            <a:r>
              <a:rPr lang="en-US" b="0" dirty="0"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effectLst/>
                <a:latin typeface="Consolas" panose="020B0609020204030204" pitchFamily="49" charset="0"/>
              </a:rPr>
              <a:t>payment_type</a:t>
            </a:r>
            <a:endParaRPr lang="en-US" b="0" dirty="0">
              <a:effectLst/>
              <a:latin typeface="Consolas" panose="020B0609020204030204" pitchFamily="49" charset="0"/>
            </a:endParaRPr>
          </a:p>
          <a:p>
            <a:endParaRPr lang="en-US" b="0" dirty="0"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effectLst/>
                <a:latin typeface="Consolas" panose="020B0609020204030204" pitchFamily="49" charset="0"/>
              </a:rPr>
              <a:t>Step 3: Now, we will map our </a:t>
            </a:r>
            <a:r>
              <a:rPr lang="en-US" b="0" dirty="0" err="1">
                <a:effectLst/>
                <a:latin typeface="Consolas" panose="020B0609020204030204" pitchFamily="49" charset="0"/>
              </a:rPr>
              <a:t>PULocationID</a:t>
            </a:r>
            <a:r>
              <a:rPr lang="en-US" b="0" dirty="0">
                <a:effectLst/>
                <a:latin typeface="Consolas" panose="020B0609020204030204" pitchFamily="49" charset="0"/>
              </a:rPr>
              <a:t> to </a:t>
            </a:r>
            <a:r>
              <a:rPr lang="en-US" b="0" dirty="0" err="1">
                <a:effectLst/>
                <a:latin typeface="Consolas" panose="020B0609020204030204" pitchFamily="49" charset="0"/>
              </a:rPr>
              <a:t>pickup_longitude</a:t>
            </a:r>
            <a:r>
              <a:rPr lang="en-US" b="0" dirty="0">
                <a:effectLst/>
                <a:latin typeface="Consolas" panose="020B0609020204030204" pitchFamily="49" charset="0"/>
              </a:rPr>
              <a:t> and </a:t>
            </a:r>
            <a:r>
              <a:rPr lang="en-US" b="0" dirty="0" err="1">
                <a:effectLst/>
                <a:latin typeface="Consolas" panose="020B0609020204030204" pitchFamily="49" charset="0"/>
              </a:rPr>
              <a:t>pickup_latitude</a:t>
            </a:r>
            <a:r>
              <a:rPr lang="en-US" b="0" dirty="0">
                <a:effectLst/>
                <a:latin typeface="Consolas" panose="020B0609020204030204" pitchFamily="49" charset="0"/>
              </a:rPr>
              <a:t> and we will map </a:t>
            </a:r>
            <a:r>
              <a:rPr lang="en-US" b="0" dirty="0" err="1">
                <a:effectLst/>
                <a:latin typeface="Consolas" panose="020B0609020204030204" pitchFamily="49" charset="0"/>
              </a:rPr>
              <a:t>DOLocationID</a:t>
            </a:r>
            <a:r>
              <a:rPr lang="en-US" b="0" dirty="0">
                <a:effectLst/>
                <a:latin typeface="Consolas" panose="020B0609020204030204" pitchFamily="49" charset="0"/>
              </a:rPr>
              <a:t> to </a:t>
            </a:r>
            <a:r>
              <a:rPr lang="en-US" b="0" dirty="0" err="1">
                <a:effectLst/>
                <a:latin typeface="Consolas" panose="020B0609020204030204" pitchFamily="49" charset="0"/>
              </a:rPr>
              <a:t>dropoff_longitude</a:t>
            </a:r>
            <a:r>
              <a:rPr lang="en-US" b="0" dirty="0">
                <a:effectLst/>
                <a:latin typeface="Consolas" panose="020B0609020204030204" pitchFamily="49" charset="0"/>
              </a:rPr>
              <a:t> and </a:t>
            </a:r>
            <a:r>
              <a:rPr lang="en-US" b="0" dirty="0" err="1">
                <a:effectLst/>
                <a:latin typeface="Consolas" panose="020B0609020204030204" pitchFamily="49" charset="0"/>
              </a:rPr>
              <a:t>dropoff_latitude</a:t>
            </a:r>
            <a:endParaRPr lang="en-US" b="0" dirty="0"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B8632F7-3C03-9291-7CD5-0E40120BFF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345" t="28339" r="15886" b="27789"/>
          <a:stretch/>
        </p:blipFill>
        <p:spPr>
          <a:xfrm>
            <a:off x="1589649" y="1477107"/>
            <a:ext cx="9502421" cy="4261815"/>
          </a:xfrm>
          <a:prstGeom prst="rect">
            <a:avLst/>
          </a:prstGeom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4062EA6D-48E2-B9DC-4D48-8805AAE71EC6}"/>
              </a:ext>
            </a:extLst>
          </p:cNvPr>
          <p:cNvSpPr/>
          <p:nvPr/>
        </p:nvSpPr>
        <p:spPr>
          <a:xfrm>
            <a:off x="4876800" y="967409"/>
            <a:ext cx="1885040" cy="503582"/>
          </a:xfrm>
          <a:custGeom>
            <a:avLst/>
            <a:gdLst>
              <a:gd name="connsiteX0" fmla="*/ 39757 w 1938049"/>
              <a:gd name="connsiteY0" fmla="*/ 503582 h 503582"/>
              <a:gd name="connsiteX1" fmla="*/ 26505 w 1938049"/>
              <a:gd name="connsiteY1" fmla="*/ 437321 h 503582"/>
              <a:gd name="connsiteX2" fmla="*/ 0 w 1938049"/>
              <a:gd name="connsiteY2" fmla="*/ 159026 h 503582"/>
              <a:gd name="connsiteX3" fmla="*/ 26505 w 1938049"/>
              <a:gd name="connsiteY3" fmla="*/ 92765 h 503582"/>
              <a:gd name="connsiteX4" fmla="*/ 159026 w 1938049"/>
              <a:gd name="connsiteY4" fmla="*/ 66261 h 503582"/>
              <a:gd name="connsiteX5" fmla="*/ 583096 w 1938049"/>
              <a:gd name="connsiteY5" fmla="*/ 0 h 503582"/>
              <a:gd name="connsiteX6" fmla="*/ 1616766 w 1938049"/>
              <a:gd name="connsiteY6" fmla="*/ 13252 h 503582"/>
              <a:gd name="connsiteX7" fmla="*/ 1709531 w 1938049"/>
              <a:gd name="connsiteY7" fmla="*/ 26504 h 503582"/>
              <a:gd name="connsiteX8" fmla="*/ 1855305 w 1938049"/>
              <a:gd name="connsiteY8" fmla="*/ 39756 h 503582"/>
              <a:gd name="connsiteX9" fmla="*/ 1908313 w 1938049"/>
              <a:gd name="connsiteY9" fmla="*/ 198782 h 503582"/>
              <a:gd name="connsiteX10" fmla="*/ 1934818 w 1938049"/>
              <a:gd name="connsiteY10" fmla="*/ 251791 h 503582"/>
              <a:gd name="connsiteX11" fmla="*/ 1934818 w 1938049"/>
              <a:gd name="connsiteY11" fmla="*/ 503582 h 503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938049" h="503582">
                <a:moveTo>
                  <a:pt x="39757" y="503582"/>
                </a:moveTo>
                <a:cubicBezTo>
                  <a:pt x="35340" y="481495"/>
                  <a:pt x="28456" y="459761"/>
                  <a:pt x="26505" y="437321"/>
                </a:cubicBezTo>
                <a:cubicBezTo>
                  <a:pt x="1751" y="152656"/>
                  <a:pt x="40316" y="279975"/>
                  <a:pt x="0" y="159026"/>
                </a:cubicBezTo>
                <a:cubicBezTo>
                  <a:pt x="8835" y="136939"/>
                  <a:pt x="5957" y="104751"/>
                  <a:pt x="26505" y="92765"/>
                </a:cubicBezTo>
                <a:cubicBezTo>
                  <a:pt x="65417" y="70066"/>
                  <a:pt x="115006" y="75831"/>
                  <a:pt x="159026" y="66261"/>
                </a:cubicBezTo>
                <a:cubicBezTo>
                  <a:pt x="443906" y="4330"/>
                  <a:pt x="229207" y="37251"/>
                  <a:pt x="583096" y="0"/>
                </a:cubicBezTo>
                <a:lnTo>
                  <a:pt x="1616766" y="13252"/>
                </a:lnTo>
                <a:cubicBezTo>
                  <a:pt x="1647993" y="13987"/>
                  <a:pt x="1678486" y="23055"/>
                  <a:pt x="1709531" y="26504"/>
                </a:cubicBezTo>
                <a:cubicBezTo>
                  <a:pt x="1758024" y="31892"/>
                  <a:pt x="1806714" y="35339"/>
                  <a:pt x="1855305" y="39756"/>
                </a:cubicBezTo>
                <a:cubicBezTo>
                  <a:pt x="1992885" y="360780"/>
                  <a:pt x="1828907" y="-39434"/>
                  <a:pt x="1908313" y="198782"/>
                </a:cubicBezTo>
                <a:cubicBezTo>
                  <a:pt x="1914560" y="217524"/>
                  <a:pt x="1933107" y="232110"/>
                  <a:pt x="1934818" y="251791"/>
                </a:cubicBezTo>
                <a:cubicBezTo>
                  <a:pt x="1942089" y="335406"/>
                  <a:pt x="1934818" y="419652"/>
                  <a:pt x="1934818" y="503582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9393A6BD-489B-B341-2312-EF9A9686CB46}"/>
              </a:ext>
            </a:extLst>
          </p:cNvPr>
          <p:cNvSpPr/>
          <p:nvPr/>
        </p:nvSpPr>
        <p:spPr>
          <a:xfrm>
            <a:off x="8304346" y="934304"/>
            <a:ext cx="1677910" cy="576444"/>
          </a:xfrm>
          <a:custGeom>
            <a:avLst/>
            <a:gdLst>
              <a:gd name="connsiteX0" fmla="*/ 4767 w 1677910"/>
              <a:gd name="connsiteY0" fmla="*/ 576444 h 576444"/>
              <a:gd name="connsiteX1" fmla="*/ 18019 w 1677910"/>
              <a:gd name="connsiteY1" fmla="*/ 59609 h 576444"/>
              <a:gd name="connsiteX2" fmla="*/ 110784 w 1677910"/>
              <a:gd name="connsiteY2" fmla="*/ 46357 h 576444"/>
              <a:gd name="connsiteX3" fmla="*/ 415584 w 1677910"/>
              <a:gd name="connsiteY3" fmla="*/ 33105 h 576444"/>
              <a:gd name="connsiteX4" fmla="*/ 627619 w 1677910"/>
              <a:gd name="connsiteY4" fmla="*/ 19853 h 576444"/>
              <a:gd name="connsiteX5" fmla="*/ 958924 w 1677910"/>
              <a:gd name="connsiteY5" fmla="*/ 33105 h 576444"/>
              <a:gd name="connsiteX6" fmla="*/ 1025184 w 1677910"/>
              <a:gd name="connsiteY6" fmla="*/ 46357 h 576444"/>
              <a:gd name="connsiteX7" fmla="*/ 1621532 w 1677910"/>
              <a:gd name="connsiteY7" fmla="*/ 59609 h 576444"/>
              <a:gd name="connsiteX8" fmla="*/ 1621532 w 1677910"/>
              <a:gd name="connsiteY8" fmla="*/ 563192 h 576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77910" h="576444">
                <a:moveTo>
                  <a:pt x="4767" y="576444"/>
                </a:moveTo>
                <a:cubicBezTo>
                  <a:pt x="9184" y="404166"/>
                  <a:pt x="-15779" y="228597"/>
                  <a:pt x="18019" y="59609"/>
                </a:cubicBezTo>
                <a:cubicBezTo>
                  <a:pt x="24145" y="28980"/>
                  <a:pt x="79618" y="48435"/>
                  <a:pt x="110784" y="46357"/>
                </a:cubicBezTo>
                <a:cubicBezTo>
                  <a:pt x="212255" y="39592"/>
                  <a:pt x="314021" y="38313"/>
                  <a:pt x="415584" y="33105"/>
                </a:cubicBezTo>
                <a:cubicBezTo>
                  <a:pt x="486307" y="29478"/>
                  <a:pt x="556941" y="24270"/>
                  <a:pt x="627619" y="19853"/>
                </a:cubicBezTo>
                <a:cubicBezTo>
                  <a:pt x="738054" y="24270"/>
                  <a:pt x="848645" y="25753"/>
                  <a:pt x="958924" y="33105"/>
                </a:cubicBezTo>
                <a:cubicBezTo>
                  <a:pt x="981398" y="34603"/>
                  <a:pt x="1002678" y="45457"/>
                  <a:pt x="1025184" y="46357"/>
                </a:cubicBezTo>
                <a:cubicBezTo>
                  <a:pt x="1223857" y="54304"/>
                  <a:pt x="1471277" y="-70612"/>
                  <a:pt x="1621532" y="59609"/>
                </a:cubicBezTo>
                <a:cubicBezTo>
                  <a:pt x="1748383" y="169546"/>
                  <a:pt x="1621532" y="395331"/>
                  <a:pt x="1621532" y="563192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3DC87EEB-5A93-118A-B6F9-32B192B227DE}"/>
              </a:ext>
            </a:extLst>
          </p:cNvPr>
          <p:cNvSpPr/>
          <p:nvPr/>
        </p:nvSpPr>
        <p:spPr>
          <a:xfrm>
            <a:off x="1589649" y="1364974"/>
            <a:ext cx="1325829" cy="71561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7C2D1CD9-E28C-840A-463E-53EDD3C8E885}"/>
              </a:ext>
            </a:extLst>
          </p:cNvPr>
          <p:cNvSpPr/>
          <p:nvPr/>
        </p:nvSpPr>
        <p:spPr>
          <a:xfrm>
            <a:off x="2915478" y="1295656"/>
            <a:ext cx="1325829" cy="71561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12937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41" grpId="0" animBg="1"/>
      <p:bldP spid="4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10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6DDDD90-C6A3-8DEF-555B-2E4399BE8E16}"/>
              </a:ext>
            </a:extLst>
          </p:cNvPr>
          <p:cNvSpPr txBox="1"/>
          <p:nvPr/>
        </p:nvSpPr>
        <p:spPr>
          <a:xfrm>
            <a:off x="643469" y="1782981"/>
            <a:ext cx="4008384" cy="43939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0" dirty="0">
                <a:effectLst/>
              </a:rPr>
              <a:t>Step 4: We will now remove data where the latitude and longitude of Pickup / Dropoff locations are invalid.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0" dirty="0">
                <a:effectLst/>
              </a:rPr>
              <a:t>Step 5: Remove where pickup and drop location are same!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0" dirty="0">
                <a:effectLst/>
              </a:rPr>
              <a:t>Step 6: Setting boundary for new </a:t>
            </a:r>
            <a:r>
              <a:rPr lang="en-US" sz="1600" b="0" dirty="0" err="1">
                <a:effectLst/>
              </a:rPr>
              <a:t>york</a:t>
            </a:r>
            <a:r>
              <a:rPr lang="en-US" sz="1600" b="0" dirty="0">
                <a:effectLst/>
              </a:rPr>
              <a:t> latitude longitude and removing rows where pickup/drop is out of this boundary.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0" dirty="0">
                <a:effectLst/>
              </a:rPr>
              <a:t>Step 7: Fare amount can not be negative so remove this data.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0" dirty="0">
                <a:effectLst/>
              </a:rPr>
              <a:t>Step 8: Cleaning the data with respect to passenger count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b="0" dirty="0">
              <a:effectLst/>
            </a:endParaRP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b="0" dirty="0">
              <a:effectLst/>
            </a:endParaRP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b="0" dirty="0">
              <a:effectLst/>
            </a:endParaRP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E11F6E1B-79A4-2891-0ACD-530CEC252B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8959" y="155528"/>
            <a:ext cx="5194998" cy="4233923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18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F24E84F7-52BF-D42C-15D1-8B84ABB503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347" t="27066" r="53499" b="57131"/>
          <a:stretch/>
        </p:blipFill>
        <p:spPr>
          <a:xfrm>
            <a:off x="5824427" y="4060406"/>
            <a:ext cx="5194998" cy="2084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732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DCE59AA-FE13-AAB9-C5F4-D19ECFA1591F}"/>
              </a:ext>
            </a:extLst>
          </p:cNvPr>
          <p:cNvSpPr txBox="1"/>
          <p:nvPr/>
        </p:nvSpPr>
        <p:spPr>
          <a:xfrm>
            <a:off x="1504122" y="1594644"/>
            <a:ext cx="7699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800000"/>
                </a:solidFill>
                <a:latin typeface="Consolas" panose="020B0609020204030204" pitchFamily="49" charset="0"/>
              </a:rPr>
              <a:t>FEATURE</a:t>
            </a:r>
            <a:r>
              <a:rPr lang="en-US" sz="1800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b="1" dirty="0">
                <a:solidFill>
                  <a:srgbClr val="800000"/>
                </a:solidFill>
                <a:latin typeface="Consolas" panose="020B0609020204030204" pitchFamily="49" charset="0"/>
              </a:rPr>
              <a:t>ENGINEERING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CF0DEF-91CC-FC1E-0903-757099FABC31}"/>
              </a:ext>
            </a:extLst>
          </p:cNvPr>
          <p:cNvSpPr txBox="1"/>
          <p:nvPr/>
        </p:nvSpPr>
        <p:spPr>
          <a:xfrm>
            <a:off x="1504122" y="2319130"/>
            <a:ext cx="804406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b="1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Extract day, weekday, pick up hour from </a:t>
            </a:r>
            <a:r>
              <a:rPr lang="en-US" b="1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pickup_datetime</a:t>
            </a:r>
            <a:endParaRPr lang="en-US" b="1" dirty="0">
              <a:solidFill>
                <a:srgbClr val="800000"/>
              </a:solidFill>
              <a:effectLst/>
              <a:latin typeface="Consolas" panose="020B0609020204030204" pitchFamily="49" charset="0"/>
            </a:endParaRPr>
          </a:p>
          <a:p>
            <a:pPr marL="342900" indent="-342900">
              <a:buAutoNum type="arabicPeriod"/>
            </a:pPr>
            <a:r>
              <a:rPr lang="en-US" b="1" dirty="0">
                <a:solidFill>
                  <a:srgbClr val="800000"/>
                </a:solidFill>
                <a:latin typeface="Consolas" panose="020B0609020204030204" pitchFamily="49" charset="0"/>
              </a:rPr>
              <a:t>Mid-night trip (11 o’clock to morning 5 AM)</a:t>
            </a:r>
          </a:p>
          <a:p>
            <a:pPr marL="342900" indent="-342900">
              <a:buAutoNum type="arabicPeriod"/>
            </a:pPr>
            <a:r>
              <a:rPr lang="en-US" b="1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Rush hour trip (NYC rush hour timings from 4PM – 9PM)</a:t>
            </a:r>
          </a:p>
          <a:p>
            <a:pPr marL="342900" indent="-342900">
              <a:buAutoNum type="arabicPeriod"/>
            </a:pPr>
            <a:r>
              <a:rPr lang="en-US" b="1" dirty="0">
                <a:solidFill>
                  <a:srgbClr val="800000"/>
                </a:solidFill>
                <a:latin typeface="Consolas" panose="020B0609020204030204" pitchFamily="49" charset="0"/>
              </a:rPr>
              <a:t>Trip Distance</a:t>
            </a:r>
          </a:p>
          <a:p>
            <a:pPr marL="342900" indent="-342900">
              <a:buFontTx/>
              <a:buAutoNum type="arabicPeriod"/>
            </a:pPr>
            <a:r>
              <a:rPr lang="en-US" b="1" dirty="0">
                <a:solidFill>
                  <a:srgbClr val="800000"/>
                </a:solidFill>
                <a:latin typeface="Consolas" panose="020B0609020204030204" pitchFamily="49" charset="0"/>
              </a:rPr>
              <a:t>Convert specific pickup and drop Coordinates into location</a:t>
            </a:r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3F2BAA-C4AE-9D30-B572-F4FC147824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308" t="18652" r="62499" b="8082"/>
          <a:stretch/>
        </p:blipFill>
        <p:spPr>
          <a:xfrm>
            <a:off x="9548191" y="1160891"/>
            <a:ext cx="2096086" cy="50221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B1545A8-1197-CEAF-77FF-89836950FB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962" t="33808" b="60804"/>
          <a:stretch/>
        </p:blipFill>
        <p:spPr>
          <a:xfrm>
            <a:off x="1206254" y="4428610"/>
            <a:ext cx="8295249" cy="369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158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B825F85-E8B1-B22B-3874-3BF6192CD82C}"/>
              </a:ext>
            </a:extLst>
          </p:cNvPr>
          <p:cNvSpPr txBox="1"/>
          <p:nvPr/>
        </p:nvSpPr>
        <p:spPr>
          <a:xfrm>
            <a:off x="4542503" y="1002268"/>
            <a:ext cx="390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Some visualizations during this process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70E10F-C5C3-6FCE-21D3-8C02CD1178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946" y="1633230"/>
            <a:ext cx="11492108" cy="3853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8226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B0BF969-DC47-2C3D-5615-117664D0B7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5862" y="176212"/>
            <a:ext cx="9820275" cy="6505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4520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14276B-915B-1697-A306-4510E263F3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975360"/>
            <a:ext cx="10905066" cy="4907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7227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277</TotalTime>
  <Words>354</Words>
  <Application>Microsoft Office PowerPoint</Application>
  <PresentationFormat>Widescreen</PresentationFormat>
  <Paragraphs>42</Paragraphs>
  <Slides>17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Amasis MT Pro Medium</vt:lpstr>
      <vt:lpstr>Arial</vt:lpstr>
      <vt:lpstr>Calibri</vt:lpstr>
      <vt:lpstr>Calibri Light</vt:lpstr>
      <vt:lpstr>Consolas</vt:lpstr>
      <vt:lpstr>Office Theme</vt:lpstr>
      <vt:lpstr>1_Office Theme</vt:lpstr>
      <vt:lpstr>NYC Yellow Taxi Data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NYC Yellow Taxi Data Analysis</dc:title>
  <dc:creator>Niyati Manish Khandelwal</dc:creator>
  <cp:lastModifiedBy>Niyati Manish Khandelwal</cp:lastModifiedBy>
  <cp:revision>7</cp:revision>
  <dcterms:created xsi:type="dcterms:W3CDTF">2022-12-08T16:19:11Z</dcterms:created>
  <dcterms:modified xsi:type="dcterms:W3CDTF">2022-12-08T22:02:54Z</dcterms:modified>
</cp:coreProperties>
</file>